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microsoft.com/office/2007/relationships/hdphoto" Target="../media/hdphoto9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8680" y="620688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chemeClr val="accent2">
                    <a:lumMod val="50000"/>
                  </a:schemeClr>
                </a:solidFill>
                <a:latin typeface="Bahnschrift Light" panose="020B0502040204020203" pitchFamily="34" charset="0"/>
              </a:rPr>
              <a:t>Правила дорожного движения для детей: что и как запомнить </a:t>
            </a:r>
            <a:r>
              <a:rPr lang="ru-RU" sz="5400" dirty="0" smtClean="0">
                <a:solidFill>
                  <a:schemeClr val="accent2">
                    <a:lumMod val="50000"/>
                  </a:schemeClr>
                </a:solidFill>
                <a:latin typeface="Bahnschrift Light" panose="020B0502040204020203" pitchFamily="34" charset="0"/>
              </a:rPr>
              <a:t>ребёнку.</a:t>
            </a:r>
            <a:endParaRPr lang="ru-RU" sz="5400" dirty="0">
              <a:solidFill>
                <a:schemeClr val="accent2">
                  <a:lumMod val="50000"/>
                </a:schemeClr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30" name="Picture 6" descr="C:\Users\natasha\AppData\Local\Packages\Microsoft.Windows.Photos_8wekyb3d8bbwe\TempState\ShareServiceTempFolder\ljel_pgvlbU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77" b="95261" l="3503" r="959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72816"/>
            <a:ext cx="7587547" cy="534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64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64704"/>
            <a:ext cx="74168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Чем младше ребенок, тем хуже у него развито </a:t>
            </a:r>
            <a:r>
              <a:rPr lang="ru-RU" sz="2000" u="sng" dirty="0">
                <a:solidFill>
                  <a:schemeClr val="accent2">
                    <a:lumMod val="50000"/>
                  </a:schemeClr>
                </a:solidFill>
              </a:rPr>
              <a:t>чувство опасности. </a:t>
            </a:r>
            <a:endParaRPr lang="ru-RU" sz="2000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Малыш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может легко выбежать на проезжую часть за мячом, начать переходить дорогу, даже не посмотрев по сторонам.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Кроме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того, дети не умеют оценивать скорость движения автомобиля, а в силу низкого роста бывают невидимы для водителей.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Таким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образом ребенок оказывается самым незащищенным участником дорожного движения.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347608"/>
            <a:ext cx="1902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ДЛЯ РОДИТЕЛЕЙ: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2" name="Picture 4" descr="https://sun9-43.userapi.com/impg/7JrO1L508LOvTk58SqKCCxrU9aFUGK_8TQnI0g/mwivsq5JXPY.jpg?size=626x626&amp;quality=95&amp;sign=0fc2d8a0eff1369b7877f7cc18ee515d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355" b="99361" l="7188" r="969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063"/>
          <a:stretch/>
        </p:blipFill>
        <p:spPr bwMode="auto">
          <a:xfrm>
            <a:off x="-756592" y="3068960"/>
            <a:ext cx="5962650" cy="285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43.userapi.com/impg/7JrO1L508LOvTk58SqKCCxrU9aFUGK_8TQnI0g/mwivsq5JXPY.jpg?size=626x626&amp;quality=95&amp;sign=0fc2d8a0eff1369b7877f7cc18ee515d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681" b="97125" l="4633" r="47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2591"/>
          <a:stretch/>
        </p:blipFill>
        <p:spPr bwMode="auto">
          <a:xfrm>
            <a:off x="-324544" y="3212976"/>
            <a:ext cx="2826837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148064" y="3861048"/>
            <a:ext cx="39572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Поэтому, мы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собрали 10 основных правил, которые родители должны донести до своего малыша: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Половина рамки 11"/>
          <p:cNvSpPr/>
          <p:nvPr/>
        </p:nvSpPr>
        <p:spPr>
          <a:xfrm>
            <a:off x="4893393" y="3717032"/>
            <a:ext cx="1640970" cy="288032"/>
          </a:xfrm>
          <a:prstGeom prst="halfFra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Половина рамки 15"/>
          <p:cNvSpPr/>
          <p:nvPr/>
        </p:nvSpPr>
        <p:spPr>
          <a:xfrm flipH="1" flipV="1">
            <a:off x="7164288" y="4869160"/>
            <a:ext cx="1671398" cy="388615"/>
          </a:xfrm>
          <a:prstGeom prst="halfFra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45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1. ИДИ ТОЛЬКО НА ЗЕЛЕНЫЙ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926837"/>
            <a:ext cx="69127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Переходить улицу можно только на зеленый свет светофора. При этом необходимо убедиться, что все автомобили пропускают пешеходов. Взрослому будет правильным повернуть голову в разные стороны и произнести вслух: «Смотрим, чтобы машины остановились».</a:t>
            </a:r>
          </a:p>
        </p:txBody>
      </p:sp>
      <p:pic>
        <p:nvPicPr>
          <p:cNvPr id="3074" name="Picture 2" descr="https://sun9-50.userapi.com/impg/9UGOoalhGR3_fUZ25xpLdtjCoglGAHjX_pME2Q/P77RFAgnaZ4.jpg?size=980x980&amp;quality=95&amp;sign=cabac11b0f0ed55a361a61d419fea8c6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370841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36.userapi.com/impg/Ia6iLy8cLdnbdrGs5bT0ogZpWDYsKrM3VuI9rA/zxX2cw9jjmQ.jpg?size=980x980&amp;quality=95&amp;sign=07e01157e8f87c7f98c95f8b8079cc2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08720"/>
            <a:ext cx="381642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49.userapi.com/impg/xRgltrk9AibID9fUehojI1AwPH5FMnkWrwrMFA/vDijVVQqvzY.jpg?size=564x564&amp;quality=95&amp;sign=50d2d9ed8349e6d9af8d6f7afea667fa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11" b="91312" l="14007" r="87057">
                        <a14:foregroundMark x1="69504" y1="78901" x2="69504" y2="78901"/>
                        <a14:foregroundMark x1="63652" y1="82979" x2="63652" y2="82979"/>
                        <a14:foregroundMark x1="63652" y1="81383" x2="63652" y2="81383"/>
                        <a14:foregroundMark x1="70390" y1="77837" x2="70390" y2="77837"/>
                        <a14:backgroundMark x1="37943" y1="81383" x2="37943" y2="81383"/>
                        <a14:backgroundMark x1="25000" y1="75709" x2="25000" y2="75709"/>
                        <a14:backgroundMark x1="25000" y1="75709" x2="25000" y2="75709"/>
                        <a14:backgroundMark x1="57447" y1="80496" x2="57447" y2="80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167583"/>
            <a:ext cx="2995836" cy="299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39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52736"/>
            <a:ext cx="352839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Находясь на проезжей части, никогда не нужно спешить – переходить дорогу следует </a:t>
            </a:r>
            <a:r>
              <a:rPr lang="ru-RU" sz="2400" u="sng" dirty="0">
                <a:solidFill>
                  <a:schemeClr val="accent2">
                    <a:lumMod val="50000"/>
                  </a:schemeClr>
                </a:solidFill>
              </a:rPr>
              <a:t>спокойно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, размеренным шагом и не наискосок, пытаясь сократить путь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25416" y="499546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2. НЕ СПЕШИ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8" name="Picture 2" descr="https://sun9-24.userapi.com/impg/kCac4gUJmoZFssn9aTpPl_fdGodjXLS5VNpObA/eiRy3pA30e8.jpg?size=640x640&amp;quality=95&amp;sign=690aea8bf3580dcf4c0a6f5b6361db7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75" b="94688" l="4063" r="97344">
                        <a14:foregroundMark x1="60938" y1="74688" x2="60938" y2="74688"/>
                        <a14:foregroundMark x1="53594" y1="76875" x2="53594" y2="76875"/>
                        <a14:foregroundMark x1="37188" y1="40469" x2="37188" y2="40469"/>
                        <a14:foregroundMark x1="42969" y1="65938" x2="42969" y2="65938"/>
                        <a14:foregroundMark x1="41250" y1="73594" x2="41250" y2="73594"/>
                        <a14:foregroundMark x1="39531" y1="72969" x2="39531" y2="72969"/>
                        <a14:foregroundMark x1="33125" y1="75625" x2="33125" y2="75625"/>
                        <a14:foregroundMark x1="30000" y1="81719" x2="30000" y2="81719"/>
                        <a14:foregroundMark x1="20625" y1="71406" x2="20625" y2="71406"/>
                        <a14:foregroundMark x1="13906" y1="63906" x2="13906" y2="63906"/>
                        <a14:foregroundMark x1="19531" y1="66250" x2="19531" y2="66250"/>
                        <a14:foregroundMark x1="6563" y1="64219" x2="6563" y2="64219"/>
                        <a14:foregroundMark x1="7656" y1="70625" x2="7656" y2="70625"/>
                        <a14:foregroundMark x1="23438" y1="31250" x2="23438" y2="31250"/>
                        <a14:foregroundMark x1="22031" y1="37344" x2="22031" y2="37344"/>
                        <a14:foregroundMark x1="21719" y1="35625" x2="21719" y2="35625"/>
                        <a14:foregroundMark x1="91875" y1="54219" x2="91875" y2="54219"/>
                        <a14:foregroundMark x1="75469" y1="54688" x2="75469" y2="54688"/>
                        <a14:foregroundMark x1="67656" y1="49688" x2="67656" y2="49688"/>
                        <a14:foregroundMark x1="61094" y1="37969" x2="61094" y2="37969"/>
                        <a14:foregroundMark x1="95469" y1="52344" x2="95469" y2="52344"/>
                        <a14:foregroundMark x1="90938" y1="60625" x2="90938" y2="60625"/>
                        <a14:foregroundMark x1="84531" y1="72813" x2="84531" y2="72813"/>
                        <a14:foregroundMark x1="31250" y1="77813" x2="31250" y2="77813"/>
                        <a14:foregroundMark x1="36094" y1="80625" x2="36094" y2="80625"/>
                        <a14:foregroundMark x1="34531" y1="79688" x2="34531" y2="79688"/>
                        <a14:foregroundMark x1="34219" y1="85469" x2="34219" y2="85469"/>
                        <a14:foregroundMark x1="35313" y1="86250" x2="35313" y2="86250"/>
                        <a14:foregroundMark x1="37188" y1="81875" x2="37188" y2="81875"/>
                        <a14:foregroundMark x1="21406" y1="74688" x2="21406" y2="74688"/>
                        <a14:foregroundMark x1="7344" y1="68125" x2="7344" y2="68125"/>
                        <a14:foregroundMark x1="6250" y1="67656" x2="6250" y2="67656"/>
                        <a14:foregroundMark x1="32031" y1="85000" x2="32031" y2="85000"/>
                        <a14:foregroundMark x1="42344" y1="89375" x2="42344" y2="89375"/>
                        <a14:foregroundMark x1="14688" y1="79063" x2="14688" y2="79063"/>
                        <a14:foregroundMark x1="10469" y1="77031" x2="10469" y2="77031"/>
                        <a14:foregroundMark x1="5781" y1="73125" x2="5781" y2="73125"/>
                        <a14:foregroundMark x1="5469" y1="70625" x2="5469" y2="70625"/>
                        <a14:foregroundMark x1="8438" y1="74531" x2="8438" y2="74531"/>
                        <a14:foregroundMark x1="7656" y1="77344" x2="7656" y2="77344"/>
                        <a14:foregroundMark x1="19219" y1="83281" x2="19219" y2="83281"/>
                        <a14:foregroundMark x1="22344" y1="88594" x2="22344" y2="88594"/>
                        <a14:foregroundMark x1="24063" y1="90625" x2="24063" y2="90625"/>
                        <a14:foregroundMark x1="27031" y1="92344" x2="27031" y2="92344"/>
                        <a14:foregroundMark x1="19688" y1="87500" x2="19688" y2="87500"/>
                        <a14:foregroundMark x1="18750" y1="86406" x2="18750" y2="86406"/>
                        <a14:foregroundMark x1="19375" y1="86094" x2="19375" y2="86094"/>
                        <a14:foregroundMark x1="20625" y1="87813" x2="20625" y2="87813"/>
                        <a14:foregroundMark x1="20938" y1="88906" x2="20938" y2="88906"/>
                        <a14:foregroundMark x1="40156" y1="91719" x2="40156" y2="91719"/>
                        <a14:foregroundMark x1="35938" y1="91719" x2="35938" y2="91719"/>
                        <a14:foregroundMark x1="32969" y1="91719" x2="32969" y2="91719"/>
                        <a14:foregroundMark x1="31250" y1="92344" x2="31250" y2="92344"/>
                        <a14:foregroundMark x1="30000" y1="92344" x2="30000" y2="92344"/>
                        <a14:foregroundMark x1="7969" y1="78438" x2="7969" y2="78438"/>
                        <a14:foregroundMark x1="91406" y1="42813" x2="91406" y2="4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453" y="188640"/>
            <a:ext cx="6096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8789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09340" y="96214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Переходить проезжую часть можно только по «зебре» и только убедившись, что все автомобили остановились.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00990" y="545704"/>
            <a:ext cx="2424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3. ИДИ ПО ЗЕБРЕ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4" name="Picture 4" descr="https://sun9-33.userapi.com/impg/koDOvisqGBj-s3KUMMen5i7xU7Ces4YHvV0zcA/zFgqWTnfelQ.jpg?size=1000x1080&amp;quality=95&amp;sign=85e849b292b5382a12697f77b78d612a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88426" l="52000" r="90000">
                        <a14:foregroundMark x1="67200" y1="30833" x2="67200" y2="30833"/>
                        <a14:foregroundMark x1="69100" y1="37130" x2="69100" y2="37130"/>
                        <a14:foregroundMark x1="69300" y1="40370" x2="69300" y2="40370"/>
                        <a14:foregroundMark x1="57200" y1="25370" x2="57200" y2="25370"/>
                        <a14:foregroundMark x1="73600" y1="25556" x2="73600" y2="25556"/>
                        <a14:foregroundMark x1="80200" y1="19444" x2="80200" y2="19444"/>
                        <a14:foregroundMark x1="68000" y1="54444" x2="68000" y2="54444"/>
                        <a14:foregroundMark x1="69900" y1="54815" x2="69900" y2="54815"/>
                        <a14:foregroundMark x1="69300" y1="80648" x2="69300" y2="80648"/>
                        <a14:foregroundMark x1="40600" y1="78704" x2="40600" y2="78704"/>
                        <a14:foregroundMark x1="42200" y1="78704" x2="42200" y2="78704"/>
                        <a14:foregroundMark x1="42200" y1="78333" x2="42200" y2="78333"/>
                        <a14:foregroundMark x1="40500" y1="78889" x2="40500" y2="78889"/>
                        <a14:foregroundMark x1="38700" y1="78889" x2="38700" y2="78889"/>
                        <a14:foregroundMark x1="25200" y1="81759" x2="25200" y2="81759"/>
                        <a14:foregroundMark x1="24100" y1="81574" x2="24100" y2="81574"/>
                        <a14:foregroundMark x1="21300" y1="56296" x2="21300" y2="56296"/>
                        <a14:foregroundMark x1="28700" y1="35370" x2="28700" y2="35370"/>
                        <a14:foregroundMark x1="70300" y1="64815" x2="70300" y2="64815"/>
                        <a14:foregroundMark x1="73400" y1="80278" x2="73400" y2="80278"/>
                        <a14:foregroundMark x1="73000" y1="27407" x2="73000" y2="27407"/>
                        <a14:foregroundMark x1="76900" y1="28426" x2="76900" y2="28426"/>
                        <a14:foregroundMark x1="74200" y1="23981" x2="74200" y2="23981"/>
                        <a14:foregroundMark x1="70500" y1="21204" x2="70500" y2="21204"/>
                        <a14:foregroundMark x1="62300" y1="32963" x2="62300" y2="32963"/>
                        <a14:foregroundMark x1="69900" y1="33519" x2="69900" y2="33519"/>
                        <a14:foregroundMark x1="77100" y1="33889" x2="77100" y2="33889"/>
                        <a14:foregroundMark x1="72200" y1="34074" x2="72200" y2="34074"/>
                        <a14:foregroundMark x1="64300" y1="34074" x2="64300" y2="34074"/>
                        <a14:foregroundMark x1="57200" y1="34815" x2="57200" y2="34815"/>
                        <a14:foregroundMark x1="59400" y1="28796" x2="59400" y2="28796"/>
                        <a14:foregroundMark x1="63500" y1="25926" x2="63500" y2="25926"/>
                        <a14:foregroundMark x1="69100" y1="15463" x2="69100" y2="15463"/>
                        <a14:foregroundMark x1="73200" y1="19259" x2="73200" y2="19259"/>
                        <a14:foregroundMark x1="83200" y1="33704" x2="83200" y2="33704"/>
                        <a14:foregroundMark x1="77500" y1="53611" x2="77500" y2="53611"/>
                        <a14:foregroundMark x1="74200" y1="32037" x2="74200" y2="32037"/>
                        <a14:foregroundMark x1="70900" y1="29352" x2="70900" y2="29352"/>
                        <a14:foregroundMark x1="70700" y1="25741" x2="70700" y2="25741"/>
                        <a14:foregroundMark x1="69900" y1="27593" x2="69900" y2="27593"/>
                        <a14:foregroundMark x1="68500" y1="29352" x2="68500" y2="29352"/>
                        <a14:foregroundMark x1="69300" y1="31574" x2="69300" y2="31574"/>
                        <a14:foregroundMark x1="66600" y1="31574" x2="66600" y2="31574"/>
                        <a14:foregroundMark x1="66600" y1="31574" x2="66600" y2="31574"/>
                        <a14:foregroundMark x1="66600" y1="31574" x2="66600" y2="31574"/>
                        <a14:foregroundMark x1="66600" y1="31574" x2="62500" y2="27407"/>
                        <a14:foregroundMark x1="62500" y1="27407" x2="62500" y2="27407"/>
                        <a14:foregroundMark x1="65600" y1="23241" x2="65600" y2="23241"/>
                        <a14:foregroundMark x1="76200" y1="25741" x2="76200" y2="25741"/>
                        <a14:foregroundMark x1="70500" y1="14722" x2="70500" y2="14722"/>
                        <a14:foregroundMark x1="79900" y1="29907" x2="79900" y2="29907"/>
                        <a14:foregroundMark x1="78700" y1="35370" x2="78700" y2="35370"/>
                        <a14:foregroundMark x1="80200" y1="36019" x2="80200" y2="36019"/>
                        <a14:foregroundMark x1="79300" y1="34815" x2="79300" y2="34815"/>
                        <a14:foregroundMark x1="76500" y1="29352" x2="76500" y2="29352"/>
                        <a14:foregroundMark x1="75600" y1="30093" x2="75600" y2="30093"/>
                        <a14:foregroundMark x1="71300" y1="23796" x2="71300" y2="23796"/>
                        <a14:foregroundMark x1="77100" y1="31019" x2="77100" y2="31019"/>
                        <a14:backgroundMark x1="39500" y1="22315" x2="39500" y2="223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4" y="188640"/>
            <a:ext cx="3744416" cy="404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un9-33.userapi.com/impg/koDOvisqGBj-s3KUMMen5i7xU7Ces4YHvV0zcA/zFgqWTnfelQ.jpg?size=1000x1080&amp;quality=95&amp;sign=85e849b292b5382a12697f77b78d612a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52" b="90000" l="10000" r="59600">
                        <a14:foregroundMark x1="42900" y1="79259" x2="42900" y2="79259"/>
                        <a14:foregroundMark x1="42900" y1="77407" x2="42900" y2="77407"/>
                        <a14:foregroundMark x1="40000" y1="80185" x2="40000" y2="80185"/>
                        <a14:foregroundMark x1="41000" y1="80926" x2="41000" y2="80926"/>
                        <a14:foregroundMark x1="25700" y1="82222" x2="25700" y2="82222"/>
                        <a14:foregroundMark x1="23700" y1="83148" x2="23700" y2="83148"/>
                        <a14:foregroundMark x1="22300" y1="83333" x2="22300" y2="83333"/>
                        <a14:foregroundMark x1="41800" y1="79630" x2="41800" y2="79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2" y="366158"/>
            <a:ext cx="3580048" cy="386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4365104"/>
            <a:ext cx="33968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темное время суток необходимо иметь при себе предметы или одежду со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световозвращающими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элементами.</a:t>
            </a:r>
          </a:p>
        </p:txBody>
      </p:sp>
      <p:pic>
        <p:nvPicPr>
          <p:cNvPr id="5128" name="Picture 8" descr="https://sun2-21.userapi.com/impg/cZDltxJ9I8AJVcAxuei0HO03FW_mmM1M7HbR6w/MiJzsJxL0q8.jpg?size=996x2160&amp;quality=95&amp;sign=b9454d609e1c1f9c2dfdc8bcd5e35415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3" t="36250" r="-1024" b="36355"/>
          <a:stretch/>
        </p:blipFill>
        <p:spPr bwMode="auto">
          <a:xfrm>
            <a:off x="5101389" y="2969292"/>
            <a:ext cx="3246531" cy="350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61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7984" y="148478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Ни при каких обстоятельствах </a:t>
            </a:r>
            <a:r>
              <a:rPr lang="ru-RU" u="sng" dirty="0">
                <a:solidFill>
                  <a:schemeClr val="accent2">
                    <a:lumMod val="50000"/>
                  </a:schemeClr>
                </a:solidFill>
              </a:rPr>
              <a:t>нельзя выбегать на дорогу.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Даже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увидев ребенка на проезжей части, водитель может не успеть среагировать, а от неожиданности перепутать педали тормоза и газа.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304012"/>
            <a:ext cx="568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4. НЕ ВЫБЕГАЙ НА ДОРОГУ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https://sun9-43.userapi.com/impg/oZ_D-IG5d0l7ak3Fux2jk6gCrKFp_WkjqHDi6A/gAa6FPbJJa0.jpg?size=750x795&amp;quality=95&amp;sign=5022f2bef4060f558a144f11a9ce9b28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43" y="765677"/>
            <a:ext cx="3953113" cy="419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7" t="12971" r="10273" b="13934"/>
          <a:stretch/>
        </p:blipFill>
        <p:spPr bwMode="auto">
          <a:xfrm>
            <a:off x="4896036" y="3933056"/>
            <a:ext cx="3324881" cy="230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30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365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Обходить трамвай можно только спереди, а автобусы и троллейбусы - сзади.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298748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5. ОБХОДИ ТРАМВАЙ СПЕРЕДИ, А АВТОБУС СЗАДИ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90" b="19581"/>
          <a:stretch/>
        </p:blipFill>
        <p:spPr bwMode="auto">
          <a:xfrm>
            <a:off x="5076056" y="908720"/>
            <a:ext cx="3581160" cy="269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4" r="1"/>
          <a:stretch/>
        </p:blipFill>
        <p:spPr bwMode="auto">
          <a:xfrm>
            <a:off x="683568" y="2420888"/>
            <a:ext cx="4068452" cy="396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08104" y="4149080"/>
            <a:ext cx="228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Однако для надежности лучше дождаться, когда транспорт отъедет от остановки и освободит вам обзор.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0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960" y="4365104"/>
            <a:ext cx="48240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Автомобиль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может тронутся в любой момент, а электрокары и вовсе стартуют бесшумно.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389622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6. НЕ ИГРАЙ ВОЗЛЕ ДОРОГИ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https://sun9-21.userapi.com/impg/YBhWPYRO0cuAtPpQyke5O8Z_tbZHee0A8vJVgA/UC_e27q8i44.jpg?size=900x506&amp;quality=95&amp;sign=cbae95afc6341076a1ee9dab3686eb10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81" r="6722" b="-1904"/>
          <a:stretch/>
        </p:blipFill>
        <p:spPr bwMode="auto">
          <a:xfrm>
            <a:off x="3858177" y="1052736"/>
            <a:ext cx="5166008" cy="30368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266913"/>
            <a:ext cx="3312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Нельзя играть рядом с проезжей частью и тем более прятаться за машины. </a:t>
            </a:r>
          </a:p>
        </p:txBody>
      </p:sp>
      <p:pic>
        <p:nvPicPr>
          <p:cNvPr id="3078" name="Picture 6" descr="https://sun9-1.userapi.com/impg/IEbs0V48dzL8guMkby0Vy1G5dHk4YoGJVS-drA/iiHOCsc37Hk.jpg?size=338x338&amp;quality=95&amp;sign=43b5565c215e595ac87ceff724030324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30" b="93787" l="8876" r="94675">
                        <a14:backgroundMark x1="64201" y1="40828" x2="64201" y2="40828"/>
                        <a14:backgroundMark x1="64201" y1="35207" x2="64201" y2="35207"/>
                        <a14:backgroundMark x1="60947" y1="44083" x2="60947" y2="44083"/>
                        <a14:backgroundMark x1="57988" y1="44675" x2="57988" y2="44675"/>
                        <a14:backgroundMark x1="63905" y1="43195" x2="63905" y2="43195"/>
                        <a14:backgroundMark x1="57692" y1="17160" x2="57692" y2="17160"/>
                        <a14:backgroundMark x1="38462" y1="44675" x2="38462" y2="44675"/>
                        <a14:backgroundMark x1="66568" y1="40533" x2="66568" y2="40533"/>
                        <a14:backgroundMark x1="57988" y1="47337" x2="57988" y2="47337"/>
                        <a14:backgroundMark x1="62130" y1="31953" x2="62130" y2="31953"/>
                        <a14:backgroundMark x1="60947" y1="29882" x2="60947" y2="298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4334270" cy="433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60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5085184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Ездить на велосипеде, кататься на роликах и самокате можно только в безопасных местах: по тротуару, в парках, на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стадионах.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245160"/>
            <a:ext cx="5472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7. НЕ КАТАЙСЯ ПО ДОРОГЕ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https://sun9-20.userapi.com/impg/mJadAT0vRPJft1zc4XymJMD8agozl3Ctt8a7Cg/DHSlzWlf02k.jpg?size=556x626&amp;quality=95&amp;sign=c3d6f3357e15053bac5ad3715ffd37df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40" r="16597"/>
          <a:stretch/>
        </p:blipFill>
        <p:spPr bwMode="auto">
          <a:xfrm>
            <a:off x="-466720" y="908862"/>
            <a:ext cx="3960691" cy="464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1.userapi.com/impg/CkqwU7tcqB-hxoHgh4_0s_QcbJTZQ6e17Rwxmg/7SpNhjD8wpE.jpg?size=880x586&amp;quality=95&amp;sign=8f78c07ddd8485e4fea99860802a43d3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8" b="89932" l="56364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17" r="22525" b="11704"/>
          <a:stretch/>
        </p:blipFill>
        <p:spPr bwMode="auto">
          <a:xfrm>
            <a:off x="6179419" y="-562904"/>
            <a:ext cx="2810578" cy="564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78.userapi.com/impg/PHNOmEdBcBfZEfrp7bnG-Q7ovyeucsMH7B1IxQ/t0rUnFOpY8c.jpg?size=626x626&amp;quality=95&amp;sign=eb532d794ffe35a5010607e22d8e2137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45" t="13593" r="13780" b="11260"/>
          <a:stretch/>
        </p:blipFill>
        <p:spPr bwMode="auto">
          <a:xfrm>
            <a:off x="3291840" y="947759"/>
            <a:ext cx="3580598" cy="388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29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69453"/>
            <a:ext cx="61206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Пересекать проезжую часть по пешеходному переходу на велосипеде или самокате следует только спешившись, то есть, ведя двухколесного друга рядом с собой. 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Быстрый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выезд на «зебру» практически не оставляет шансов водителям вовремя остановиться.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313422"/>
            <a:ext cx="5256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8. СЛЕЗЬ С ВЕЛОСИПЕДА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 descr="https://sun9-28.userapi.com/impg/6nVEV8E49LxbtCoTdCGzWjjGaqe8Re7ONS00Rw/u7N4dq1TWsE.jpg?size=960x720&amp;quality=96&amp;sign=d246425043f6ef99f76f088ad60fc291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37" y="2987727"/>
            <a:ext cx="576064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1.userapi.com/impg/CkqwU7tcqB-hxoHgh4_0s_QcbJTZQ6e17Rwxmg/7SpNhjD8wpE.jpg?size=880x586&amp;quality=95&amp;sign=8f78c07ddd8485e4fea99860802a43d3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02" t="11433" r="34050" b="13553"/>
          <a:stretch/>
        </p:blipFill>
        <p:spPr bwMode="auto">
          <a:xfrm>
            <a:off x="6876256" y="-8932"/>
            <a:ext cx="1889922" cy="205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61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1196751"/>
            <a:ext cx="38931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При отсутствии в зоне видимости перехода или перекрестка разрешается переходить дорогу там, где она хорошо просматривается в обе стороны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31156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9. ПОСМОТРИ НАЛЕВО, ПОСМОТРИ НАПРАВО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3861048"/>
            <a:ext cx="3960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C0504D">
                    <a:lumMod val="75000"/>
                  </a:srgbClr>
                </a:solidFill>
              </a:rPr>
              <a:t>Перед началом движения необходимо посмотреть налево и направо: не приближаются ли машины. Убедившись, что их нет, можно переходить дорогу.</a:t>
            </a:r>
            <a:endParaRPr lang="ru-RU" dirty="0">
              <a:solidFill>
                <a:srgbClr val="C0504D">
                  <a:lumMod val="75000"/>
                </a:srgbClr>
              </a:solidFill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0" t="3003" r="2574" b="54486"/>
          <a:stretch/>
        </p:blipFill>
        <p:spPr bwMode="auto">
          <a:xfrm>
            <a:off x="467544" y="980728"/>
            <a:ext cx="4136148" cy="264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2" t="49960" r="2580" b="7397"/>
          <a:stretch/>
        </p:blipFill>
        <p:spPr bwMode="auto">
          <a:xfrm>
            <a:off x="467544" y="3800088"/>
            <a:ext cx="4136148" cy="256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15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581128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Ребенка необходимо познакомить с основными дорожными знаками для пешеходов: «движение запрещено», «пешеходный переход», «подземный переход», «осторожно, дети!».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332472"/>
            <a:ext cx="568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10. СМОТРИ НА ЗНАКИ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170" name="Picture 2" descr="https://sun9-38.userapi.com/impg/Cx8V9patbIzokbxc75LjziqZVYf6-N0UOTZEWw/kWjuc9lOh9Y.jpg?size=626x626&amp;quality=95&amp;sign=a30534696a67e1afc59cc586a931ecef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94137"/>
            <a:ext cx="403244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38.userapi.com/impg/r6lelv178YPHOte4t3qVTCoz3NtqSI-RXjqGLg/yJLAhSUqyyc.jpg?size=247x399&amp;quality=95&amp;sign=7bfb1dbd35a877dd4cd700dba758bb81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4" b="89975" l="9717" r="975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6672"/>
            <a:ext cx="3015128" cy="487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27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30120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Совет: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Для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лучшего усвоения ребенком правил безопасного поведения на дороге используйте обучающие книги с заданиями, игры, загадки, вместе выучите стих или пословицу.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194" name="Picture 2" descr="https://sun9-41.userapi.com/impg/aodoSFJgEA-SGS7NjsB6ukvJNh-WZ7mz8w4TBg/mKOFdRTOEM0.jpg?size=636x600&amp;quality=95&amp;sign=2d38d6f7a14d436573b8caebf7c0210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7333" l="2830" r="959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64" y="548680"/>
            <a:ext cx="519033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965626"/>
            <a:ext cx="388843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Помните, что </a:t>
            </a:r>
            <a:r>
              <a:rPr lang="ru-RU" sz="2000" u="sng" dirty="0" smtClean="0">
                <a:solidFill>
                  <a:schemeClr val="accent2">
                    <a:lumMod val="75000"/>
                  </a:schemeClr>
                </a:solidFill>
              </a:rPr>
              <a:t>ответственность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за безопасность детей всегда лежит на взрослых. Они обязаны не только знакомить своих чад с Правилами дорожного движения, но и быть достойным примером для них. Никогда не позволяйте себе переходить дорогу в неположенном месте. Помните, увидев это однажды, ребенок будет копировать вашу модель поведения.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45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342</Words>
  <Application>Microsoft Office PowerPoint</Application>
  <PresentationFormat>Экран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natasha</dc:creator>
  <cp:lastModifiedBy>natasha</cp:lastModifiedBy>
  <cp:revision>17</cp:revision>
  <dcterms:created xsi:type="dcterms:W3CDTF">2024-05-01T13:15:55Z</dcterms:created>
  <dcterms:modified xsi:type="dcterms:W3CDTF">2024-05-02T09:59:36Z</dcterms:modified>
</cp:coreProperties>
</file>